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1"/>
  </p:notesMasterIdLst>
  <p:sldIdLst>
    <p:sldId id="262" r:id="rId2"/>
    <p:sldId id="265" r:id="rId3"/>
    <p:sldId id="266" r:id="rId4"/>
    <p:sldId id="263" r:id="rId5"/>
    <p:sldId id="267" r:id="rId6"/>
    <p:sldId id="268" r:id="rId7"/>
    <p:sldId id="264" r:id="rId8"/>
    <p:sldId id="271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-90" y="-1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73796-80B3-40F5-95B4-0B9E4BBC0546}" type="datetimeFigureOut">
              <a:rPr lang="es-MX" smtClean="0"/>
              <a:t>13/03/2018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516F6-ECFE-44C1-AD8B-0DDAD2666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347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1" y="1706470"/>
            <a:ext cx="8915400" cy="2724845"/>
          </a:xfrm>
        </p:spPr>
        <p:txBody>
          <a:bodyPr anchor="b">
            <a:normAutofit/>
          </a:bodyPr>
          <a:lstStyle>
            <a:lvl1pPr algn="ctr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1" y="4680828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</p:spPr>
        <p:txBody>
          <a:bodyPr/>
          <a:lstStyle/>
          <a:p>
            <a:r>
              <a:rPr lang="es-MX"/>
              <a:t>CURSO-TALLER DE ESPECIALIZACIÓN EN TÉCNICAS DE ANÁLISIS Y MODELADO ESPACIAL PARA LA PLANEACIÓN BIOENERGÉTICA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66B42-0556-4E15-A4DB-E5E3C0289405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/>
              <a:t>CURSO-TALLER DE ESPECIALIZACIÓN EN TÉCNICAS DE ANÁLISIS Y MODELADO ESPACIAL PARA LA PLANEACIÓN BIOENERGÉTICA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3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25000"/>
          </a:schemeClr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25000"/>
          </a:schemeClr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25000"/>
          </a:schemeClr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25000"/>
          </a:schemeClr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25000"/>
          </a:schemeClr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ebiom.org/" TargetMode="External"/><Relationship Id="rId3" Type="http://schemas.openxmlformats.org/officeDocument/2006/relationships/hyperlink" Target="http://bioraise.ciemat.es/Bioraise/" TargetMode="External"/><Relationship Id="rId7" Type="http://schemas.openxmlformats.org/officeDocument/2006/relationships/hyperlink" Target="https://maps.nrel.gov/bioenergyatlas/" TargetMode="External"/><Relationship Id="rId2" Type="http://schemas.openxmlformats.org/officeDocument/2006/relationships/hyperlink" Target="https://irena.masdar.ac.ae/bioenergy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ps.nrel.gov/biopower-atlas/#/?aL=0gBHTu%255Bv%255D%3Dt&amp;bL=groad&amp;cE=0&amp;lR=0&amp;mC=40.21244%2C-91.625976&amp;zL=4" TargetMode="External"/><Relationship Id="rId5" Type="http://schemas.openxmlformats.org/officeDocument/2006/relationships/hyperlink" Target="https://maps.nrel.gov/biofuels-atlas/#/?aL=yilN7K%255Bv%255D%3Dt&amp;bL=groad&amp;cE=0&amp;lR=0&amp;mC=40.21244%2C-91.625976&amp;zL=4" TargetMode="External"/><Relationship Id="rId4" Type="http://schemas.openxmlformats.org/officeDocument/2006/relationships/hyperlink" Target="https://www.nrel.gov/" TargetMode="External"/><Relationship Id="rId9" Type="http://schemas.openxmlformats.org/officeDocument/2006/relationships/hyperlink" Target="http://www.aebiom.org/about-bioenergy/map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jtauro@gmail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41AC9D-4FE4-491A-AF50-3B8E93A2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81" y="1223495"/>
            <a:ext cx="11934423" cy="3272216"/>
          </a:xfrm>
        </p:spPr>
        <p:txBody>
          <a:bodyPr>
            <a:normAutofit/>
          </a:bodyPr>
          <a:lstStyle/>
          <a:p>
            <a:r>
              <a:rPr lang="es-ES" dirty="0" smtClean="0"/>
              <a:t>Elaboración </a:t>
            </a:r>
            <a:r>
              <a:rPr lang="es-ES" dirty="0"/>
              <a:t>y evaluación de las cadenas logísticas para algunos recursos </a:t>
            </a:r>
            <a:r>
              <a:rPr lang="es-ES" dirty="0" err="1"/>
              <a:t>biomásicos</a:t>
            </a:r>
            <a:r>
              <a:rPr lang="es-ES" dirty="0"/>
              <a:t> sólidos significativos para Argentina. </a:t>
            </a:r>
            <a:endParaRPr lang="es-MX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7D8A655-EC94-43D2-91AD-8F2D679A2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41511" y="4680827"/>
            <a:ext cx="8915400" cy="2030366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Adrián </a:t>
            </a:r>
            <a:r>
              <a:rPr lang="es-MX" dirty="0" err="1"/>
              <a:t>Ghilardi</a:t>
            </a:r>
            <a:r>
              <a:rPr lang="es-MX" dirty="0"/>
              <a:t>, Ulises Olivares, Diana Ramírez, Raúl Tauro, Roberto Rangel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19 - 23 de Marzo de 2018</a:t>
            </a:r>
          </a:p>
          <a:p>
            <a:pPr algn="ctr"/>
            <a:endParaRPr lang="es-MX" b="1" dirty="0"/>
          </a:p>
          <a:p>
            <a:pPr algn="ctr"/>
            <a:r>
              <a:rPr lang="es-MX" sz="1300" dirty="0"/>
              <a:t>Sala de Usos Múltiples (SUM) #1 del Ministerio de Agroindustria de la Nación, Av. Paseo Colón 982 C.A.B.A.</a:t>
            </a:r>
          </a:p>
        </p:txBody>
      </p:sp>
      <p:pic>
        <p:nvPicPr>
          <p:cNvPr id="6" name="Picture 2" descr="http://www.wegp.unam.mx/static/courses/argentina2018/images/banner/CourseBanner.png">
            <a:extLst>
              <a:ext uri="{FF2B5EF4-FFF2-40B4-BE49-F238E27FC236}">
                <a16:creationId xmlns="" xmlns:a16="http://schemas.microsoft.com/office/drawing/2014/main" id="{00748D9F-1E91-4E51-8F82-E5B9B5995B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87" b="31095"/>
          <a:stretch/>
        </p:blipFill>
        <p:spPr bwMode="auto">
          <a:xfrm>
            <a:off x="1498598" y="243279"/>
            <a:ext cx="9801225" cy="63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6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7" name="Título 8"/>
          <p:cNvSpPr>
            <a:spLocks noGrp="1"/>
          </p:cNvSpPr>
          <p:nvPr>
            <p:ph type="title" idx="4294967295"/>
          </p:nvPr>
        </p:nvSpPr>
        <p:spPr>
          <a:xfrm>
            <a:off x="189186" y="158392"/>
            <a:ext cx="12002814" cy="630583"/>
          </a:xfrm>
        </p:spPr>
        <p:txBody>
          <a:bodyPr>
            <a:noAutofit/>
          </a:bodyPr>
          <a:lstStyle/>
          <a:p>
            <a:pPr algn="ctr"/>
            <a:r>
              <a:rPr lang="es-ES_tradnl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  <a:endParaRPr lang="es-ES_tradnl" sz="2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</p:spPr>
        <p:txBody>
          <a:bodyPr/>
          <a:lstStyle/>
          <a:p>
            <a:r>
              <a:rPr lang="es-MX" smtClean="0"/>
              <a:t>CURSO-TALLER DE ESPECIALIZACIÓN EN TÉCNICAS DE ANÁLISIS Y MODELADO ESPACIAL PARA LA PLANEACIÓN BIOENERGÉTICA</a:t>
            </a:r>
            <a:endParaRPr lang="en-US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504497" y="808988"/>
            <a:ext cx="11335406" cy="504001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 algn="just">
              <a:spcBef>
                <a:spcPts val="600"/>
              </a:spcBef>
              <a:spcAft>
                <a:spcPts val="1200"/>
              </a:spcAft>
            </a:pPr>
            <a:r>
              <a:rPr lang="es-ES_trad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Agencia Internacional de Energías Renovables (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IRENA),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generó un </a:t>
            </a:r>
            <a:r>
              <a:rPr lang="es-MX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simulador online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Permite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estimar potenciales de cultivos, residuos agrícolas-ganaderos y plantaciones forestales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 medio de numerosas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combinaciones de recursos, tecnologías, y usos finales.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https://irena.masdar.ac.ae/bioenergy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spcBef>
                <a:spcPts val="600"/>
              </a:spcBef>
              <a:spcAft>
                <a:spcPts val="1200"/>
              </a:spcAft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El Centro de Desarrollo de Energías Renovables (CEDER-CIEMAT) de España, desarrolló una </a:t>
            </a:r>
            <a:r>
              <a:rPr lang="es-MX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plataforma geoespacial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 permite estimar la disponibilidad de biomasa alrededor de un punto específico y los costos logísticos asociados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http://bioraise.ciemat.es/Bioraise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14313" indent="-214313" algn="just">
              <a:spcBef>
                <a:spcPts val="600"/>
              </a:spcBef>
              <a:spcAft>
                <a:spcPts val="1200"/>
              </a:spcAft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Renewable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Laboratory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NREL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) del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Energía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EU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publica el </a:t>
            </a:r>
            <a:r>
              <a:rPr lang="es-MX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BioEnergy</a:t>
            </a:r>
            <a:r>
              <a:rPr lang="es-MX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Atlas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El portal tiene mapas interactivos para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BCL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2000" u="sng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BioFuels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) y para calor y electricidad (</a:t>
            </a:r>
            <a:r>
              <a:rPr lang="es-MX" sz="2000" u="sng" dirty="0" err="1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BioPower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), en los que permite consultar los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potenciales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por unidades administrativas de ese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país y localización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plantas.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https://maps.nrel.gov/bioenergyatlas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/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14313" indent="-214313" algn="just">
              <a:spcBef>
                <a:spcPts val="600"/>
              </a:spcBef>
              <a:spcAft>
                <a:spcPts val="1200"/>
              </a:spcAft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Asociación Europea de Biomasa (</a:t>
            </a:r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AEBIOM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) ha desarrollado un </a:t>
            </a:r>
            <a:r>
              <a:rPr lang="es-MX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relativamente interactivo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de limitada consulta el cual muestra ejemplos de las instalaciones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bioenergía en Europa.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Busca el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intercambio y sistematización de información local sobre bioenergía (no es espacial propiamente dicho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http://www.aebiom.org/about-bioenergy/maps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/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/>
            <a:endParaRPr lang="es-ES_tradnl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4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9490843" y="2191406"/>
            <a:ext cx="2632841" cy="33917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7" name="Título 8"/>
          <p:cNvSpPr>
            <a:spLocks noGrp="1"/>
          </p:cNvSpPr>
          <p:nvPr>
            <p:ph type="title" idx="4294967295"/>
          </p:nvPr>
        </p:nvSpPr>
        <p:spPr>
          <a:xfrm>
            <a:off x="189186" y="158392"/>
            <a:ext cx="12002814" cy="630583"/>
          </a:xfrm>
        </p:spPr>
        <p:txBody>
          <a:bodyPr>
            <a:noAutofit/>
          </a:bodyPr>
          <a:lstStyle/>
          <a:p>
            <a:pPr algn="ctr"/>
            <a:r>
              <a:rPr lang="es-ES_tradnl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 Identificación</a:t>
            </a:r>
            <a:endParaRPr lang="es-ES_tradnl" sz="2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3"/>
          <a:stretch/>
        </p:blipFill>
        <p:spPr bwMode="auto">
          <a:xfrm>
            <a:off x="2979678" y="646378"/>
            <a:ext cx="6400803" cy="618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9598397" y="2412170"/>
            <a:ext cx="22957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Pre-tratamiento y uso final 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Flecha derecha"/>
          <p:cNvSpPr/>
          <p:nvPr/>
        </p:nvSpPr>
        <p:spPr>
          <a:xfrm rot="5400000">
            <a:off x="10458214" y="3254944"/>
            <a:ext cx="576066" cy="504057"/>
          </a:xfrm>
          <a:prstGeom prst="rightArrow">
            <a:avLst/>
          </a:prstGeom>
          <a:solidFill>
            <a:srgbClr val="FFFF0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9608903" y="3951978"/>
            <a:ext cx="229570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Coeficientes</a:t>
            </a:r>
          </a:p>
          <a:p>
            <a:pPr>
              <a:spcBef>
                <a:spcPct val="50000"/>
              </a:spcBef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Costo</a:t>
            </a:r>
          </a:p>
          <a:p>
            <a:pPr>
              <a:spcBef>
                <a:spcPct val="50000"/>
              </a:spcBef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Potencial de aprovechamiento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72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CURSO-TALLER DE ESPECIALIZACIÓN EN TÉCNICAS DE ANÁLISIS Y MODELADO ESPACIAL PARA LA PLANEACIÓN BIOENERGÉTICA</a:t>
            </a:r>
            <a:endParaRPr lang="en-US" dirty="0"/>
          </a:p>
        </p:txBody>
      </p:sp>
      <p:graphicFrame>
        <p:nvGraphicFramePr>
          <p:cNvPr id="37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047367"/>
              </p:ext>
            </p:extLst>
          </p:nvPr>
        </p:nvGraphicFramePr>
        <p:xfrm>
          <a:off x="630621" y="1282262"/>
          <a:ext cx="11225049" cy="3627120"/>
        </p:xfrm>
        <a:graphic>
          <a:graphicData uri="http://schemas.openxmlformats.org/drawingml/2006/table">
            <a:tbl>
              <a:tblPr/>
              <a:tblGrid>
                <a:gridCol w="1682538"/>
                <a:gridCol w="1249848"/>
                <a:gridCol w="1387365"/>
                <a:gridCol w="1324304"/>
                <a:gridCol w="1340069"/>
                <a:gridCol w="1387365"/>
                <a:gridCol w="1702676"/>
                <a:gridCol w="1150884"/>
              </a:tblGrid>
              <a:tr h="38806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RECURSO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TRANSPORTE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PRE - TRATAMIENTO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TRANSPORTE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PRODUCTO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TRANSPORTE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TECNOLOGIA DE USO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TIPO DE ENERGÍA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</a:tr>
              <a:tr h="282734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effectLst/>
                          <a:latin typeface="Arial"/>
                        </a:rPr>
                        <a:t>BIOMASA</a:t>
                      </a:r>
                      <a:r>
                        <a:rPr lang="es-MX" sz="1400" b="0" i="0" u="none" strike="noStrike" baseline="0" dirty="0" smtClean="0">
                          <a:effectLst/>
                          <a:latin typeface="Arial"/>
                        </a:rPr>
                        <a:t> FORESTAL </a:t>
                      </a:r>
                    </a:p>
                    <a:p>
                      <a:pPr algn="ctr" fontAlgn="b"/>
                      <a:r>
                        <a:rPr lang="es-MX" sz="1400" b="0" i="0" u="none" strike="noStrike" baseline="0" dirty="0" smtClean="0">
                          <a:effectLst/>
                          <a:latin typeface="Arial"/>
                        </a:rPr>
                        <a:t>(</a:t>
                      </a:r>
                      <a:r>
                        <a:rPr lang="es-MX" sz="1400" b="0" i="0" u="none" strike="noStrike" dirty="0" smtClean="0">
                          <a:effectLst/>
                          <a:latin typeface="Arial"/>
                        </a:rPr>
                        <a:t>residuos </a:t>
                      </a:r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de </a:t>
                      </a:r>
                      <a:r>
                        <a:rPr lang="es-MX" sz="1400" b="0" i="0" u="none" strike="noStrike" dirty="0" smtClean="0">
                          <a:effectLst/>
                          <a:latin typeface="Arial"/>
                        </a:rPr>
                        <a:t>aprovechamiento</a:t>
                      </a:r>
                      <a:r>
                        <a:rPr lang="es-MX" sz="1400" b="0" i="0" u="none" strike="noStrike" baseline="0" dirty="0" smtClean="0">
                          <a:effectLst/>
                          <a:latin typeface="Arial"/>
                        </a:rPr>
                        <a:t> y de centros de transformación)</a:t>
                      </a:r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PRE-B:                                               Secado</a:t>
                      </a:r>
                      <a:br>
                        <a:rPr lang="es-MX" sz="1400" b="0" i="0" u="none" strike="noStrike" dirty="0">
                          <a:effectLst/>
                          <a:latin typeface="Arial"/>
                        </a:rPr>
                      </a:br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Corte</a:t>
                      </a:r>
                      <a:br>
                        <a:rPr lang="es-MX" sz="1400" b="0" i="0" u="none" strike="noStrike" dirty="0">
                          <a:effectLst/>
                          <a:latin typeface="Arial"/>
                        </a:rPr>
                      </a:br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Acarreo (TRANSPORTE)</a:t>
                      </a:r>
                      <a:br>
                        <a:rPr lang="es-MX" sz="1400" b="0" i="0" u="none" strike="noStrike" dirty="0">
                          <a:effectLst/>
                          <a:latin typeface="Arial"/>
                        </a:rPr>
                      </a:br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Carga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l" fontAlgn="b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MX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Leña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l" fontAlgn="b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Calentadores residenciales (baja potencia)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Calor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effectLst/>
                          <a:latin typeface="Arial"/>
                        </a:rPr>
                        <a:t>Hornos pequeña ind (media potencia)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84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effectLst/>
                          <a:latin typeface="Arial"/>
                        </a:rPr>
                        <a:t>PRE-B + astillado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Astilla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effectLst/>
                          <a:latin typeface="Arial"/>
                        </a:rPr>
                        <a:t> Calderas (media y alta potencia)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84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effectLst/>
                          <a:latin typeface="Arial"/>
                        </a:rPr>
                        <a:t>Cogeneración (media potencia)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Calor y electricidad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76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effectLst/>
                          <a:latin typeface="Arial"/>
                        </a:rPr>
                        <a:t>PRE-B + </a:t>
                      </a:r>
                      <a:br>
                        <a:rPr lang="pt-BR" sz="1400" b="0" i="0" u="none" strike="noStrike" dirty="0">
                          <a:effectLst/>
                          <a:latin typeface="Arial"/>
                        </a:rPr>
                      </a:br>
                      <a:r>
                        <a:rPr lang="es-MX" sz="1400" b="0" i="0" u="none" strike="noStrike" noProof="0" dirty="0" smtClean="0">
                          <a:effectLst/>
                          <a:latin typeface="Arial"/>
                        </a:rPr>
                        <a:t>Astillado</a:t>
                      </a:r>
                      <a:br>
                        <a:rPr lang="es-MX" sz="1400" b="0" i="0" u="none" strike="noStrike" noProof="0" dirty="0" smtClean="0">
                          <a:effectLst/>
                          <a:latin typeface="Arial"/>
                        </a:rPr>
                      </a:br>
                      <a:r>
                        <a:rPr lang="es-MX" sz="1400" b="0" i="0" u="none" strike="noStrike" noProof="0" dirty="0" smtClean="0">
                          <a:effectLst/>
                          <a:latin typeface="Arial"/>
                        </a:rPr>
                        <a:t>Molido</a:t>
                      </a:r>
                      <a:br>
                        <a:rPr lang="es-MX" sz="1400" b="0" i="0" u="none" strike="noStrike" noProof="0" dirty="0" smtClean="0">
                          <a:effectLst/>
                          <a:latin typeface="Arial"/>
                        </a:rPr>
                      </a:br>
                      <a:r>
                        <a:rPr lang="es-MX" sz="1400" b="0" i="0" u="none" strike="noStrike" noProof="0" dirty="0" smtClean="0">
                          <a:effectLst/>
                          <a:latin typeface="Arial"/>
                        </a:rPr>
                        <a:t>Secado</a:t>
                      </a:r>
                      <a:br>
                        <a:rPr lang="es-MX" sz="1400" b="0" i="0" u="none" strike="noStrike" noProof="0" dirty="0" smtClean="0">
                          <a:effectLst/>
                          <a:latin typeface="Arial"/>
                        </a:rPr>
                      </a:br>
                      <a:r>
                        <a:rPr lang="es-MX" sz="1400" b="0" i="0" u="none" strike="noStrike" noProof="0" dirty="0" smtClean="0">
                          <a:effectLst/>
                          <a:latin typeface="Arial"/>
                        </a:rPr>
                        <a:t>Densificado</a:t>
                      </a:r>
                      <a:endParaRPr lang="es-MX" sz="1400" b="0" i="0" u="none" strike="noStrike" noProof="0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effectLst/>
                          <a:latin typeface="Arial"/>
                        </a:rPr>
                        <a:t>Pellet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effectLst/>
                          <a:latin typeface="Arial"/>
                        </a:rPr>
                        <a:t>Turbogenerador</a:t>
                      </a:r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effectLst/>
                          <a:latin typeface="Arial"/>
                        </a:rPr>
                        <a:t>Electricidad</a:t>
                      </a:r>
                      <a:endParaRPr lang="es-MX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5" name="44 Conector recto de flecha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9000000}"/>
              </a:ext>
            </a:extLst>
          </p:cNvPr>
          <p:cNvCxnSpPr/>
          <p:nvPr/>
        </p:nvCxnSpPr>
        <p:spPr>
          <a:xfrm flipV="1">
            <a:off x="2393582" y="2580098"/>
            <a:ext cx="1027535" cy="687389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B000000}"/>
              </a:ext>
            </a:extLst>
          </p:cNvPr>
          <p:cNvCxnSpPr/>
          <p:nvPr/>
        </p:nvCxnSpPr>
        <p:spPr>
          <a:xfrm>
            <a:off x="2393582" y="3267486"/>
            <a:ext cx="1027535" cy="29130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D000000}"/>
              </a:ext>
            </a:extLst>
          </p:cNvPr>
          <p:cNvCxnSpPr/>
          <p:nvPr/>
        </p:nvCxnSpPr>
        <p:spPr>
          <a:xfrm flipV="1">
            <a:off x="4938344" y="2403037"/>
            <a:ext cx="1257504" cy="1"/>
          </a:xfrm>
          <a:prstGeom prst="straightConnector1">
            <a:avLst/>
          </a:prstGeom>
          <a:ln>
            <a:solidFill>
              <a:schemeClr val="accent6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16000000}"/>
              </a:ext>
            </a:extLst>
          </p:cNvPr>
          <p:cNvCxnSpPr/>
          <p:nvPr/>
        </p:nvCxnSpPr>
        <p:spPr>
          <a:xfrm>
            <a:off x="7672005" y="4429318"/>
            <a:ext cx="1197786" cy="0"/>
          </a:xfrm>
          <a:prstGeom prst="straightConnector1">
            <a:avLst/>
          </a:prstGeom>
          <a:ln>
            <a:solidFill>
              <a:srgbClr val="00B05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18000000}"/>
              </a:ext>
            </a:extLst>
          </p:cNvPr>
          <p:cNvCxnSpPr/>
          <p:nvPr/>
        </p:nvCxnSpPr>
        <p:spPr>
          <a:xfrm>
            <a:off x="2393582" y="3273836"/>
            <a:ext cx="1027535" cy="112395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1B000000}"/>
              </a:ext>
            </a:extLst>
          </p:cNvPr>
          <p:cNvCxnSpPr/>
          <p:nvPr/>
        </p:nvCxnSpPr>
        <p:spPr>
          <a:xfrm flipV="1">
            <a:off x="4938344" y="4362854"/>
            <a:ext cx="1257504" cy="1"/>
          </a:xfrm>
          <a:prstGeom prst="straightConnector1">
            <a:avLst/>
          </a:prstGeom>
          <a:ln>
            <a:solidFill>
              <a:srgbClr val="00B05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ítulo 8"/>
          <p:cNvSpPr>
            <a:spLocks noGrp="1"/>
          </p:cNvSpPr>
          <p:nvPr>
            <p:ph type="title" idx="4294967295"/>
          </p:nvPr>
        </p:nvSpPr>
        <p:spPr>
          <a:xfrm>
            <a:off x="189186" y="158392"/>
            <a:ext cx="12002814" cy="630583"/>
          </a:xfrm>
        </p:spPr>
        <p:txBody>
          <a:bodyPr>
            <a:noAutofit/>
          </a:bodyPr>
          <a:lstStyle/>
          <a:p>
            <a:pPr algn="ctr"/>
            <a:r>
              <a:rPr lang="es-ES_tradnl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 Ejemplo – “secuencia de selección”</a:t>
            </a:r>
            <a:endParaRPr lang="es-ES_tradnl" sz="2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84 Conector recto de flecha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D000000}"/>
              </a:ext>
            </a:extLst>
          </p:cNvPr>
          <p:cNvCxnSpPr/>
          <p:nvPr/>
        </p:nvCxnSpPr>
        <p:spPr>
          <a:xfrm flipV="1">
            <a:off x="4948850" y="3422567"/>
            <a:ext cx="1257504" cy="1"/>
          </a:xfrm>
          <a:prstGeom prst="straightConnector1">
            <a:avLst/>
          </a:prstGeom>
          <a:ln>
            <a:solidFill>
              <a:schemeClr val="accent5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 de flecha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16000000}"/>
              </a:ext>
            </a:extLst>
          </p:cNvPr>
          <p:cNvCxnSpPr/>
          <p:nvPr/>
        </p:nvCxnSpPr>
        <p:spPr>
          <a:xfrm>
            <a:off x="7672005" y="3422568"/>
            <a:ext cx="1197786" cy="975218"/>
          </a:xfrm>
          <a:prstGeom prst="straightConnector1">
            <a:avLst/>
          </a:prstGeom>
          <a:ln>
            <a:solidFill>
              <a:srgbClr val="00B05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CuadroTexto"/>
          <p:cNvSpPr txBox="1"/>
          <p:nvPr/>
        </p:nvSpPr>
        <p:spPr>
          <a:xfrm>
            <a:off x="1166648" y="5123792"/>
            <a:ext cx="378372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MX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11030904" y="5118532"/>
            <a:ext cx="378372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MX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105 CuadroTexto"/>
          <p:cNvSpPr txBox="1"/>
          <p:nvPr/>
        </p:nvSpPr>
        <p:spPr>
          <a:xfrm>
            <a:off x="6705760" y="5129038"/>
            <a:ext cx="378372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MX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106 CuadroTexto"/>
          <p:cNvSpPr txBox="1"/>
          <p:nvPr/>
        </p:nvSpPr>
        <p:spPr>
          <a:xfrm>
            <a:off x="4036046" y="5123778"/>
            <a:ext cx="378372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MX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9732832" y="5129038"/>
            <a:ext cx="378372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MX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0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741557"/>
              </p:ext>
            </p:extLst>
          </p:nvPr>
        </p:nvGraphicFramePr>
        <p:xfrm>
          <a:off x="765125" y="1140373"/>
          <a:ext cx="10822537" cy="3541285"/>
        </p:xfrm>
        <a:graphic>
          <a:graphicData uri="http://schemas.openxmlformats.org/drawingml/2006/table">
            <a:tbl>
              <a:tblPr/>
              <a:tblGrid>
                <a:gridCol w="2978959"/>
                <a:gridCol w="2456351"/>
                <a:gridCol w="2566577"/>
                <a:gridCol w="2820650"/>
              </a:tblGrid>
              <a:tr h="5237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RECURSO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TIPO</a:t>
                      </a:r>
                      <a:r>
                        <a:rPr lang="es-MX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DE ENERGÍA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TECNOLOGIA DE USO FINAL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VECTOR ENERGÉTICO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</a:tr>
              <a:tr h="523765"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765"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Potencial</a:t>
                      </a:r>
                      <a:r>
                        <a:rPr lang="es-MX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= 1000 </a:t>
                      </a:r>
                      <a:r>
                        <a:rPr lang="es-MX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tMV</a:t>
                      </a:r>
                      <a:endParaRPr lang="es-MX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Eficiencia de planta = 30%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Eficiencia proceso producción VE = 97%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Contenido humedad  VE = 35%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  <a:cs typeface="+mn-cs"/>
                      </a:endParaRP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CURSO-TALLER DE ESPECIALIZACIÓN EN TÉCNICAS DE ANÁLISIS Y MODELADO ESPACIAL PARA LA PLANEACIÓN BIOENERGÉTICA</a:t>
            </a:r>
            <a:endParaRPr lang="en-US" dirty="0"/>
          </a:p>
        </p:txBody>
      </p:sp>
      <p:sp>
        <p:nvSpPr>
          <p:cNvPr id="66" name="Título 8"/>
          <p:cNvSpPr>
            <a:spLocks noGrp="1"/>
          </p:cNvSpPr>
          <p:nvPr>
            <p:ph type="title" idx="4294967295"/>
          </p:nvPr>
        </p:nvSpPr>
        <p:spPr>
          <a:xfrm>
            <a:off x="189186" y="158392"/>
            <a:ext cx="12002814" cy="630583"/>
          </a:xfrm>
        </p:spPr>
        <p:txBody>
          <a:bodyPr>
            <a:noAutofit/>
          </a:bodyPr>
          <a:lstStyle/>
          <a:p>
            <a:pPr algn="ctr"/>
            <a:r>
              <a:rPr lang="es-ES_tradnl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 Ejemplo – “cálculos” </a:t>
            </a:r>
            <a:endParaRPr lang="es-ES_tradnl" sz="2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 CuadroTexto"/>
          <p:cNvSpPr txBox="1"/>
          <p:nvPr/>
        </p:nvSpPr>
        <p:spPr>
          <a:xfrm>
            <a:off x="1095376" y="1993756"/>
            <a:ext cx="1994678" cy="779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Biomasa Forestal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8 CuadroTexto"/>
          <p:cNvSpPr txBox="1"/>
          <p:nvPr/>
        </p:nvSpPr>
        <p:spPr>
          <a:xfrm>
            <a:off x="4162121" y="1993756"/>
            <a:ext cx="1628775" cy="779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en-US"/>
            </a:defPPr>
            <a:lvl1pPr indent="0" algn="ctr"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es-MX" dirty="0"/>
              <a:t>2 - Calor y/o electricidad</a:t>
            </a:r>
          </a:p>
        </p:txBody>
      </p:sp>
      <p:sp>
        <p:nvSpPr>
          <p:cNvPr id="15" name="27 CuadroTexto"/>
          <p:cNvSpPr txBox="1"/>
          <p:nvPr/>
        </p:nvSpPr>
        <p:spPr>
          <a:xfrm>
            <a:off x="6424940" y="1993756"/>
            <a:ext cx="1981200" cy="779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en-US"/>
            </a:defPPr>
            <a:lvl1pPr indent="0" algn="ctr"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es-MX" dirty="0"/>
              <a:t>3 - Turbina Vapor </a:t>
            </a:r>
          </a:p>
        </p:txBody>
      </p:sp>
      <p:sp>
        <p:nvSpPr>
          <p:cNvPr id="16" name="28 CuadroTexto"/>
          <p:cNvSpPr txBox="1"/>
          <p:nvPr/>
        </p:nvSpPr>
        <p:spPr>
          <a:xfrm>
            <a:off x="9057946" y="1993756"/>
            <a:ext cx="1977916" cy="779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en-US"/>
            </a:defPPr>
            <a:lvl1pPr indent="0" algn="ctr"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es-MX"/>
              <a:t>4 - Astilla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376940" y="50449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"/>
            <a:r>
              <a:rPr lang="es-MX" dirty="0" smtClean="0">
                <a:latin typeface="Arial"/>
              </a:rPr>
              <a:t>1000 </a:t>
            </a:r>
            <a:r>
              <a:rPr lang="es-MX" dirty="0" err="1" smtClean="0">
                <a:latin typeface="Arial"/>
              </a:rPr>
              <a:t>tMV</a:t>
            </a:r>
            <a:r>
              <a:rPr lang="es-MX" dirty="0" smtClean="0">
                <a:latin typeface="Arial"/>
              </a:rPr>
              <a:t> * (1-(35/100)) </a:t>
            </a:r>
            <a:r>
              <a:rPr lang="es-MX" dirty="0" err="1" smtClean="0">
                <a:latin typeface="Arial"/>
              </a:rPr>
              <a:t>tMS</a:t>
            </a:r>
            <a:r>
              <a:rPr lang="es-MX" dirty="0" smtClean="0">
                <a:latin typeface="Arial"/>
              </a:rPr>
              <a:t>/</a:t>
            </a:r>
            <a:r>
              <a:rPr lang="es-MX" dirty="0" err="1" smtClean="0">
                <a:latin typeface="Arial"/>
              </a:rPr>
              <a:t>tMV</a:t>
            </a:r>
            <a:r>
              <a:rPr lang="es-MX" dirty="0" smtClean="0">
                <a:latin typeface="Arial"/>
              </a:rPr>
              <a:t> * 0.97 = </a:t>
            </a:r>
            <a:r>
              <a:rPr lang="es-MX" b="1" dirty="0" smtClean="0">
                <a:latin typeface="Arial"/>
              </a:rPr>
              <a:t>630.5 </a:t>
            </a:r>
            <a:r>
              <a:rPr lang="es-MX" b="1" dirty="0" err="1">
                <a:latin typeface="Arial"/>
              </a:rPr>
              <a:t>tMS</a:t>
            </a:r>
            <a:endParaRPr lang="es-MX" b="1" dirty="0">
              <a:latin typeface="Arial"/>
            </a:endParaRPr>
          </a:p>
          <a:p>
            <a:pPr algn="ctr" fontAlgn="b"/>
            <a:r>
              <a:rPr lang="es-MX" dirty="0" smtClean="0">
                <a:latin typeface="Arial"/>
              </a:rPr>
              <a:t>630.5 </a:t>
            </a:r>
            <a:r>
              <a:rPr lang="es-MX" dirty="0" err="1" smtClean="0">
                <a:latin typeface="Arial"/>
              </a:rPr>
              <a:t>tMS</a:t>
            </a:r>
            <a:r>
              <a:rPr lang="es-MX" dirty="0" smtClean="0">
                <a:latin typeface="Arial"/>
              </a:rPr>
              <a:t> * 5 </a:t>
            </a:r>
            <a:r>
              <a:rPr lang="es-MX" dirty="0" err="1" smtClean="0">
                <a:latin typeface="Arial"/>
              </a:rPr>
              <a:t>MWh</a:t>
            </a:r>
            <a:r>
              <a:rPr lang="es-MX" dirty="0" smtClean="0">
                <a:latin typeface="Arial"/>
              </a:rPr>
              <a:t>/</a:t>
            </a:r>
            <a:r>
              <a:rPr lang="es-MX" dirty="0" err="1" smtClean="0">
                <a:latin typeface="Arial"/>
              </a:rPr>
              <a:t>tMS</a:t>
            </a:r>
            <a:r>
              <a:rPr lang="es-MX" dirty="0" smtClean="0">
                <a:latin typeface="Arial"/>
              </a:rPr>
              <a:t> * 0.3 = </a:t>
            </a:r>
            <a:r>
              <a:rPr lang="es-MX" b="1" dirty="0" smtClean="0">
                <a:latin typeface="Arial"/>
              </a:rPr>
              <a:t>946 </a:t>
            </a:r>
            <a:r>
              <a:rPr lang="es-MX" b="1" dirty="0" err="1" smtClean="0">
                <a:latin typeface="Arial"/>
              </a:rPr>
              <a:t>MWh</a:t>
            </a:r>
            <a:endParaRPr lang="es-MX" b="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201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22392"/>
              </p:ext>
            </p:extLst>
          </p:nvPr>
        </p:nvGraphicFramePr>
        <p:xfrm>
          <a:off x="765125" y="1140373"/>
          <a:ext cx="10822537" cy="3541285"/>
        </p:xfrm>
        <a:graphic>
          <a:graphicData uri="http://schemas.openxmlformats.org/drawingml/2006/table">
            <a:tbl>
              <a:tblPr/>
              <a:tblGrid>
                <a:gridCol w="2978959"/>
                <a:gridCol w="2456351"/>
                <a:gridCol w="2566577"/>
                <a:gridCol w="2820650"/>
              </a:tblGrid>
              <a:tr h="5237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RECURSO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TIPO</a:t>
                      </a:r>
                      <a:r>
                        <a:rPr lang="es-MX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DE ENERGÍA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TECNOLOGIA DE USO FINAL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VECTOR ENERGÉTICO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33"/>
                    </a:solidFill>
                  </a:tcPr>
                </a:tc>
              </a:tr>
              <a:tr h="523765"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765"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Potencial</a:t>
                      </a:r>
                      <a:r>
                        <a:rPr lang="es-MX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= 1000 </a:t>
                      </a:r>
                      <a:r>
                        <a:rPr lang="es-MX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tMV</a:t>
                      </a:r>
                      <a:endParaRPr lang="es-MX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Eficiencia de planta = 30%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Eficiencia proceso producción VE = 99%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Contenido humedad  VE = 10%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  <a:cs typeface="+mn-cs"/>
                      </a:endParaRP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CURSO-TALLER DE ESPECIALIZACIÓN EN TÉCNICAS DE ANÁLISIS Y MODELADO ESPACIAL PARA LA PLANEACIÓN BIOENERGÉTICA</a:t>
            </a:r>
            <a:endParaRPr lang="en-US" dirty="0"/>
          </a:p>
        </p:txBody>
      </p:sp>
      <p:sp>
        <p:nvSpPr>
          <p:cNvPr id="66" name="Título 8"/>
          <p:cNvSpPr>
            <a:spLocks noGrp="1"/>
          </p:cNvSpPr>
          <p:nvPr>
            <p:ph type="title" idx="4294967295"/>
          </p:nvPr>
        </p:nvSpPr>
        <p:spPr>
          <a:xfrm>
            <a:off x="189186" y="158392"/>
            <a:ext cx="12002814" cy="630583"/>
          </a:xfrm>
        </p:spPr>
        <p:txBody>
          <a:bodyPr>
            <a:noAutofit/>
          </a:bodyPr>
          <a:lstStyle/>
          <a:p>
            <a:pPr algn="ctr"/>
            <a:r>
              <a:rPr lang="es-ES_tradnl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 Ejemplo – “cálculos” </a:t>
            </a:r>
            <a:endParaRPr lang="es-ES_tradnl" sz="2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 CuadroTexto"/>
          <p:cNvSpPr txBox="1"/>
          <p:nvPr/>
        </p:nvSpPr>
        <p:spPr>
          <a:xfrm>
            <a:off x="1095376" y="1993756"/>
            <a:ext cx="1994678" cy="779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Biomasa Forestal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8 CuadroTexto"/>
          <p:cNvSpPr txBox="1"/>
          <p:nvPr/>
        </p:nvSpPr>
        <p:spPr>
          <a:xfrm>
            <a:off x="4162121" y="1993756"/>
            <a:ext cx="1628775" cy="779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en-US"/>
            </a:defPPr>
            <a:lvl1pPr indent="0" algn="ctr"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es-MX" dirty="0"/>
              <a:t>2 - Calor y/o electricidad</a:t>
            </a:r>
          </a:p>
        </p:txBody>
      </p:sp>
      <p:sp>
        <p:nvSpPr>
          <p:cNvPr id="15" name="27 CuadroTexto"/>
          <p:cNvSpPr txBox="1"/>
          <p:nvPr/>
        </p:nvSpPr>
        <p:spPr>
          <a:xfrm>
            <a:off x="6424940" y="1993756"/>
            <a:ext cx="1981200" cy="779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en-US"/>
            </a:defPPr>
            <a:lvl1pPr indent="0" algn="ctr"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es-MX" dirty="0"/>
              <a:t>3 - Turbina Vapor </a:t>
            </a:r>
          </a:p>
        </p:txBody>
      </p:sp>
      <p:sp>
        <p:nvSpPr>
          <p:cNvPr id="16" name="28 CuadroTexto"/>
          <p:cNvSpPr txBox="1"/>
          <p:nvPr/>
        </p:nvSpPr>
        <p:spPr>
          <a:xfrm>
            <a:off x="9057946" y="1993756"/>
            <a:ext cx="1977916" cy="779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en-US"/>
            </a:defPPr>
            <a:lvl1pPr indent="0" algn="ctr"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es-MX" dirty="0"/>
              <a:t>4 - </a:t>
            </a:r>
            <a:r>
              <a:rPr lang="es-MX" dirty="0" smtClean="0"/>
              <a:t>Pellet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376940" y="50449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"/>
            <a:r>
              <a:rPr lang="es-MX" dirty="0" smtClean="0">
                <a:latin typeface="Arial"/>
              </a:rPr>
              <a:t>1000 </a:t>
            </a:r>
            <a:r>
              <a:rPr lang="es-MX" dirty="0" err="1" smtClean="0">
                <a:latin typeface="Arial"/>
              </a:rPr>
              <a:t>tMV</a:t>
            </a:r>
            <a:r>
              <a:rPr lang="es-MX" dirty="0" smtClean="0">
                <a:latin typeface="Arial"/>
              </a:rPr>
              <a:t> * (1-(10/100)) </a:t>
            </a:r>
            <a:r>
              <a:rPr lang="es-MX" dirty="0" err="1" smtClean="0">
                <a:latin typeface="Arial"/>
              </a:rPr>
              <a:t>tMS</a:t>
            </a:r>
            <a:r>
              <a:rPr lang="es-MX" dirty="0" smtClean="0">
                <a:latin typeface="Arial"/>
              </a:rPr>
              <a:t>/</a:t>
            </a:r>
            <a:r>
              <a:rPr lang="es-MX" dirty="0" err="1" smtClean="0">
                <a:latin typeface="Arial"/>
              </a:rPr>
              <a:t>tMV</a:t>
            </a:r>
            <a:r>
              <a:rPr lang="es-MX" dirty="0" smtClean="0">
                <a:latin typeface="Arial"/>
              </a:rPr>
              <a:t> * 0.99 = </a:t>
            </a:r>
            <a:r>
              <a:rPr lang="es-MX" b="1" dirty="0" smtClean="0">
                <a:latin typeface="Arial"/>
              </a:rPr>
              <a:t>891 </a:t>
            </a:r>
            <a:r>
              <a:rPr lang="es-MX" b="1" dirty="0" err="1">
                <a:latin typeface="Arial"/>
              </a:rPr>
              <a:t>tMS</a:t>
            </a:r>
            <a:endParaRPr lang="es-MX" b="1" dirty="0">
              <a:latin typeface="Arial"/>
            </a:endParaRPr>
          </a:p>
          <a:p>
            <a:pPr algn="ctr" fontAlgn="b"/>
            <a:r>
              <a:rPr lang="es-MX" dirty="0" smtClean="0">
                <a:latin typeface="Arial"/>
              </a:rPr>
              <a:t>891 </a:t>
            </a:r>
            <a:r>
              <a:rPr lang="es-MX" dirty="0" err="1" smtClean="0">
                <a:latin typeface="Arial"/>
              </a:rPr>
              <a:t>tMS</a:t>
            </a:r>
            <a:r>
              <a:rPr lang="es-MX" dirty="0" smtClean="0">
                <a:latin typeface="Arial"/>
              </a:rPr>
              <a:t> * 5 </a:t>
            </a:r>
            <a:r>
              <a:rPr lang="es-MX" dirty="0" err="1" smtClean="0">
                <a:latin typeface="Arial"/>
              </a:rPr>
              <a:t>MWh</a:t>
            </a:r>
            <a:r>
              <a:rPr lang="es-MX" dirty="0" smtClean="0">
                <a:latin typeface="Arial"/>
              </a:rPr>
              <a:t>/</a:t>
            </a:r>
            <a:r>
              <a:rPr lang="es-MX" dirty="0" err="1" smtClean="0">
                <a:latin typeface="Arial"/>
              </a:rPr>
              <a:t>tMS</a:t>
            </a:r>
            <a:r>
              <a:rPr lang="es-MX" dirty="0" smtClean="0">
                <a:latin typeface="Arial"/>
              </a:rPr>
              <a:t> * 0.3 = </a:t>
            </a:r>
            <a:r>
              <a:rPr lang="es-MX" b="1" dirty="0" smtClean="0">
                <a:latin typeface="Arial"/>
              </a:rPr>
              <a:t>1337 </a:t>
            </a:r>
            <a:r>
              <a:rPr lang="es-MX" b="1" dirty="0" err="1" smtClean="0">
                <a:latin typeface="Arial"/>
              </a:rPr>
              <a:t>MWh</a:t>
            </a:r>
            <a:endParaRPr lang="es-MX" b="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45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148" y="687606"/>
            <a:ext cx="8263923" cy="6060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8"/>
          <p:cNvSpPr>
            <a:spLocks noGrp="1"/>
          </p:cNvSpPr>
          <p:nvPr>
            <p:ph type="title" idx="4294967295"/>
          </p:nvPr>
        </p:nvSpPr>
        <p:spPr>
          <a:xfrm>
            <a:off x="189186" y="158392"/>
            <a:ext cx="12002814" cy="630583"/>
          </a:xfrm>
        </p:spPr>
        <p:txBody>
          <a:bodyPr>
            <a:noAutofit/>
          </a:bodyPr>
          <a:lstStyle/>
          <a:p>
            <a:pPr algn="ctr"/>
            <a:r>
              <a:rPr lang="es-ES_tradnl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 Ejemplo – “plataforma” </a:t>
            </a:r>
            <a:endParaRPr lang="es-ES_tradnl" sz="2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7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CURSO-TALLER DE ESPECIALIZACIÓN EN TÉCNICAS DE ANÁLISIS Y MODELADO ESPACIAL PARA LA PLANEACIÓN BIOENERGÉTICA</a:t>
            </a:r>
            <a:endParaRPr lang="en-US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074165" y="1371600"/>
            <a:ext cx="8229600" cy="3358055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Sesión de preguntas, comentarios y sugerencias</a:t>
            </a:r>
            <a:br>
              <a:rPr lang="es-MX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2"/>
          <p:cNvSpPr txBox="1"/>
          <p:nvPr/>
        </p:nvSpPr>
        <p:spPr>
          <a:xfrm>
            <a:off x="1166648" y="52971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M.I. Raúl Tauro   </a:t>
            </a: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rjtauro@gmail.com</a:t>
            </a: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_trad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www.wegp.unam.mx/static/courses/argentina2018/images/banner/CourseBanner.png">
            <a:extLst>
              <a:ext uri="{FF2B5EF4-FFF2-40B4-BE49-F238E27FC236}">
                <a16:creationId xmlns="" xmlns:a16="http://schemas.microsoft.com/office/drawing/2014/main" id="{00748D9F-1E91-4E51-8F82-E5B9B5995B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87" b="31095"/>
          <a:stretch/>
        </p:blipFill>
        <p:spPr bwMode="auto">
          <a:xfrm>
            <a:off x="298303" y="44624"/>
            <a:ext cx="11636194" cy="8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518C-FB23-4AB3-B265-B170A86248D4}" type="datetime1">
              <a:rPr lang="en-US" smtClean="0"/>
              <a:t>3/13/2018</a:t>
            </a:fld>
            <a:endParaRPr lang="en-U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196398" y="2438019"/>
          <a:ext cx="5701030" cy="4241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9920"/>
                <a:gridCol w="1900555"/>
                <a:gridCol w="190055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DISPONIBILIDAD DE BIOMASA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FACTORES TÉCNICOS – ECON.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SUSTENTABILIDAD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Ubicación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Tipo de materia prima (costo en el mercado). Restricciones de acceso (pendiente). Tipo de transporte (infraestructura de caminos) y costos de entrega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Competencia por otros usos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Cosecha (tiempo)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Secado (tipo de secado)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%  que puede ser cosechado (suelos)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Estacionalidad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Pre-tratamiento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Social (puestos de trabajo)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Almacenamiento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Uso de suelo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Áreas protegidas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Áreas residenciales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Uso final (tecnologías - $CAPEX-OPEX&amp;M)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Emisiones. Balance energía (minimizar el consumo en la cadena). Otros impactos ambientales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1680" y="44668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Variables que se incluyen para determinar/optimizar costos en plantas de biomasa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Características de biomasa (MC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ash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¿Cómo influyen en los costos? En qué parte de la cadena actúan? Importancia de la variación del MC en el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storage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…. Se puede calcular el MC absorción en base a T y Humedad relativa- Radio de recolección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Biomass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feedstock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availability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highly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dependent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location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climate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season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Especificaciones de la planta. Sistema de secado. Método de conversión (Turbina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Rankine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Gasificación, biogás …) y eficiencias relacionadas en cada etapa. (el rendimiento de la turbina estará influenciado por parámetros ambientales, T, Presión, H relativa)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INPUTS: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SAM's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biopower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model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requires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inputs,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such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as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location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system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design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parameters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percent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excess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air,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combustor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system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rated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cycle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conversion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efficiency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minimum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load,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max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over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design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operation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Rankine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cycle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),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calculates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estimated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capacity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of a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potential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biomass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power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plant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as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well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as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its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capacity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factor,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heat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rate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energy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produced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…….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Electric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Power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Research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Institute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(EPRI) BIOPOWER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Model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requires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capacity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factor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heat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rate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as inputs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generates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biomass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usage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thermal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efficiency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outputs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condiciones del mercado (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feed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tariff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venta de excedentes,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etc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94508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Bioenergy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heme_Bioenergy" id="{30813F2A-DB9D-4A43-B213-CD851CAE18FA}" vid="{42E1AF49-67B4-4092-87A8-B37D0B7AC4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Theme_Bioenergy</Template>
  <TotalTime>483</TotalTime>
  <Words>951</Words>
  <Application>Microsoft Office PowerPoint</Application>
  <PresentationFormat>Personalizado</PresentationFormat>
  <Paragraphs>153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Theme_Bioenergy</vt:lpstr>
      <vt:lpstr>Elaboración y evaluación de las cadenas logísticas para algunos recursos biomásicos sólidos significativos para Argentina. </vt:lpstr>
      <vt:lpstr>Antecedentes</vt:lpstr>
      <vt:lpstr>CL: Identificación</vt:lpstr>
      <vt:lpstr>CL: Ejemplo – “secuencia de selección”</vt:lpstr>
      <vt:lpstr>CL: Ejemplo – “cálculos” </vt:lpstr>
      <vt:lpstr>CL: Ejemplo – “cálculos” </vt:lpstr>
      <vt:lpstr>CL: Ejemplo – “plataforma” </vt:lpstr>
      <vt:lpstr>Sesión de preguntas, comentarios y sugerencias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GHILARDI</dc:creator>
  <cp:lastModifiedBy>CEMIE-Bio RJT</cp:lastModifiedBy>
  <cp:revision>46</cp:revision>
  <dcterms:created xsi:type="dcterms:W3CDTF">2018-03-06T17:27:22Z</dcterms:created>
  <dcterms:modified xsi:type="dcterms:W3CDTF">2018-03-13T22:24:45Z</dcterms:modified>
</cp:coreProperties>
</file>